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11.jpg" ContentType="image/jpg"/>
  <Override PartName="/ppt/media/image13.jpg" ContentType="image/jpg"/>
  <Override PartName="/ppt/media/image14.jpg" ContentType="image/jpg"/>
  <Override PartName="/ppt/media/image15.jpg" ContentType="image/jpg"/>
  <Override PartName="/ppt/media/image16.jpg" ContentType="image/jpg"/>
  <Override PartName="/ppt/media/image17.jpg" ContentType="image/jpg"/>
  <Override PartName="/ppt/media/image18.jpg" ContentType="image/jpg"/>
  <Override PartName="/ppt/media/image19.jpg" ContentType="image/jpg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74" r:id="rId2"/>
    <p:sldId id="267" r:id="rId3"/>
    <p:sldId id="268" r:id="rId4"/>
    <p:sldId id="269" r:id="rId5"/>
    <p:sldId id="270" r:id="rId6"/>
    <p:sldId id="272" r:id="rId7"/>
    <p:sldId id="273" r:id="rId8"/>
    <p:sldId id="271" r:id="rId9"/>
    <p:sldId id="258" r:id="rId10"/>
    <p:sldId id="259" r:id="rId11"/>
    <p:sldId id="260" r:id="rId12"/>
    <p:sldId id="261" r:id="rId13"/>
    <p:sldId id="262" r:id="rId14"/>
    <p:sldId id="263" r:id="rId15"/>
    <p:sldId id="276" r:id="rId16"/>
  </p:sldIdLst>
  <p:sldSz cx="9144000" cy="6858000" type="screen4x3"/>
  <p:notesSz cx="9144000" cy="6858000"/>
  <p:defaultTextStyle>
    <a:defPPr>
      <a:defRPr kern="0"/>
    </a:defPPr>
  </p:defaultTextStyle>
  <p:extLst>
    <p:ext uri="{521415D9-36F7-43E2-AB2F-B90AF26B5E84}">
      <p14:sectionLst xmlns:p14="http://schemas.microsoft.com/office/powerpoint/2010/main">
        <p14:section name="Untitled Section" id="{272D8BEE-AB78-0B41-9B1A-BE9813C2C0C6}">
          <p14:sldIdLst>
            <p14:sldId id="274"/>
            <p14:sldId id="267"/>
            <p14:sldId id="268"/>
            <p14:sldId id="269"/>
            <p14:sldId id="270"/>
            <p14:sldId id="272"/>
            <p14:sldId id="273"/>
            <p14:sldId id="271"/>
            <p14:sldId id="258"/>
            <p14:sldId id="259"/>
            <p14:sldId id="260"/>
            <p14:sldId id="261"/>
            <p14:sldId id="262"/>
            <p14:sldId id="263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>
      <p:cViewPr varScale="1">
        <p:scale>
          <a:sx n="120" d="100"/>
          <a:sy n="120" d="100"/>
        </p:scale>
        <p:origin x="1944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D0CD0D-AFCE-0749-A84E-AB265F70EDF3}" type="datetimeFigureOut">
              <a:rPr lang="en-GE" smtClean="0"/>
              <a:t>07.11.25</a:t>
            </a:fld>
            <a:endParaRPr lang="en-G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1DF61-D665-8147-81E2-0FFA3EA0695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53391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1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448317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3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4004162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4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211466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5C347-AC84-810E-41DA-11B9B04F1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458C09-61EF-3D47-6052-735A154827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E780EB-D2DC-3ECB-B5EB-3A1F869DBB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C55215-FA98-9700-CD26-0F36140D74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5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370625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661F9-30A7-39F6-C564-90102313B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619B5B-FB99-0F10-908B-820822D1A4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F01A9D-3D1F-FC66-CBF8-C51AD6CFD6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0579CD-8A74-F1B1-2025-19807614BF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6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223340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EF4BF0-900E-C301-0126-7B6DE510D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0A7C3E-5895-36F6-C50D-B467F2B1CE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321455-7152-78F1-20C9-FFA0288316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BA1EB-EDC1-1D2E-044D-C7D31FE11C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7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3577987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2EB11-4C55-2F7A-2A92-3D5727840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90C6C-53D0-CFB8-757A-0069F876C3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DDABCE-C20B-E3E7-17C9-1C6EAB4ED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8EE8F3-4EAE-8D9F-DC45-BDE4F89505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1DF61-D665-8147-81E2-0FFA3EA06955}" type="slidenum">
              <a:rPr lang="en-GE" smtClean="0"/>
              <a:t>15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588949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57565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57565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21AEE3-4477-B80B-90C0-E8E8136F8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993" y="137160"/>
            <a:ext cx="1920240" cy="54864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97609" y="462335"/>
            <a:ext cx="4346258" cy="5662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6DB7C8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5887" y="3274659"/>
            <a:ext cx="5825490" cy="2636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575656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/>
              <a:t>www.bepay.ge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981337" y="6171364"/>
            <a:ext cx="205104" cy="304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BF1E2E-1EDB-C4E5-32A6-124A6B483EA4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56750" y="73101"/>
            <a:ext cx="2540859" cy="134476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12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91120DB-E21B-BEA6-C6C5-B9A51CA62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5DA6B0-50B7-4BA7-C831-A365C7680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0" y="0"/>
            <a:ext cx="9372599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961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7357" rIns="0" bIns="0" rtlCol="0">
            <a:spAutoFit/>
          </a:bodyPr>
          <a:lstStyle/>
          <a:p>
            <a:pPr marL="2021205">
              <a:lnSpc>
                <a:spcPct val="100000"/>
              </a:lnSpc>
              <a:spcBef>
                <a:spcPts val="100"/>
              </a:spcBef>
            </a:pPr>
            <a:r>
              <a:rPr spc="-60" dirty="0"/>
              <a:t>PAYMENTS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4006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10</a:t>
            </a:fld>
            <a:endParaRPr spc="-50" dirty="0"/>
          </a:p>
        </p:txBody>
      </p:sp>
      <p:grpSp>
        <p:nvGrpSpPr>
          <p:cNvPr id="3" name="object 3"/>
          <p:cNvGrpSpPr/>
          <p:nvPr/>
        </p:nvGrpSpPr>
        <p:grpSpPr>
          <a:xfrm>
            <a:off x="416481" y="1502571"/>
            <a:ext cx="5582920" cy="4108450"/>
            <a:chOff x="416481" y="1502571"/>
            <a:chExt cx="5582920" cy="410845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6481" y="1502571"/>
              <a:ext cx="5582875" cy="295841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4889" y="4679074"/>
              <a:ext cx="99884" cy="9984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14889" y="5511096"/>
              <a:ext cx="99884" cy="99846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021061" y="1579827"/>
            <a:ext cx="7531734" cy="41243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528945" marR="5080">
              <a:lnSpc>
                <a:spcPct val="99800"/>
              </a:lnSpc>
              <a:spcBef>
                <a:spcPts val="105"/>
              </a:spcBef>
              <a:tabLst>
                <a:tab pos="6684645" algn="l"/>
              </a:tabLst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Convenient</a:t>
            </a:r>
            <a:r>
              <a:rPr sz="1800" spc="1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display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filtering payments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for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technical</a:t>
            </a:r>
            <a:r>
              <a:rPr sz="1800" spc="254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support</a:t>
            </a:r>
            <a:endParaRPr sz="18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0"/>
              </a:spcBef>
            </a:pPr>
            <a:endParaRPr sz="1800" dirty="0">
              <a:latin typeface="Arial MT"/>
              <a:cs typeface="Arial MT"/>
            </a:endParaRPr>
          </a:p>
          <a:p>
            <a:pPr marL="5528945" marR="746125">
              <a:lnSpc>
                <a:spcPct val="99500"/>
              </a:lnSpc>
            </a:pP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Payment cancellation process</a:t>
            </a:r>
            <a:endParaRPr sz="1800" dirty="0">
              <a:latin typeface="Arial MT"/>
              <a:cs typeface="Arial MT"/>
            </a:endParaRPr>
          </a:p>
          <a:p>
            <a:pPr marL="5528945" marR="184785">
              <a:lnSpc>
                <a:spcPct val="100000"/>
              </a:lnSpc>
              <a:spcBef>
                <a:spcPts val="10"/>
              </a:spcBef>
              <a:tabLst>
                <a:tab pos="6188710" algn="l"/>
              </a:tabLst>
            </a:pP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(if</a:t>
            </a:r>
            <a:r>
              <a:rPr sz="1800" spc="-10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it’s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available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in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provider</a:t>
            </a:r>
            <a:r>
              <a:rPr sz="1800" spc="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API)</a:t>
            </a:r>
            <a:endParaRPr sz="18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1800" dirty="0">
              <a:latin typeface="Arial MT"/>
              <a:cs typeface="Arial MT"/>
            </a:endParaRPr>
          </a:p>
          <a:p>
            <a:pPr marL="12700" marR="1756410">
              <a:lnSpc>
                <a:spcPts val="2130"/>
              </a:lnSpc>
              <a:tabLst>
                <a:tab pos="1089660" algn="l"/>
              </a:tabLst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Single</a:t>
            </a:r>
            <a:r>
              <a:rPr sz="1800" spc="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5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multi-payment</a:t>
            </a:r>
            <a:r>
              <a:rPr sz="1800" spc="20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reprocess</a:t>
            </a:r>
            <a:r>
              <a:rPr sz="1800" spc="1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</a:t>
            </a:r>
            <a:r>
              <a:rPr sz="1800" spc="10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case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of</a:t>
            </a:r>
            <a:r>
              <a:rPr sz="1800" spc="204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provider technical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error</a:t>
            </a:r>
            <a:r>
              <a:rPr sz="1800" spc="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or</a:t>
            </a:r>
            <a:r>
              <a:rPr sz="1800" spc="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payer</a:t>
            </a:r>
            <a:r>
              <a:rPr sz="1800" spc="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mistake</a:t>
            </a:r>
            <a:endParaRPr sz="18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8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Extended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information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about</a:t>
            </a:r>
            <a:r>
              <a:rPr sz="1800" spc="2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the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payment</a:t>
            </a:r>
            <a:r>
              <a:rPr sz="1800" spc="20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for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technical</a:t>
            </a:r>
            <a:r>
              <a:rPr sz="1800" spc="30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support</a:t>
            </a:r>
            <a:endParaRPr sz="1800" dirty="0">
              <a:latin typeface="Arial MT"/>
              <a:cs typeface="Arial MT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6218255" y="1676445"/>
            <a:ext cx="100330" cy="1461770"/>
            <a:chOff x="6218255" y="1676445"/>
            <a:chExt cx="100330" cy="1461770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18255" y="1676445"/>
              <a:ext cx="99884" cy="99847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18255" y="3037874"/>
              <a:ext cx="99884" cy="9984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7357" rIns="0" bIns="0" rtlCol="0">
            <a:spAutoFit/>
          </a:bodyPr>
          <a:lstStyle/>
          <a:p>
            <a:pPr marL="1344295">
              <a:lnSpc>
                <a:spcPct val="100000"/>
              </a:lnSpc>
              <a:spcBef>
                <a:spcPts val="100"/>
              </a:spcBef>
            </a:pPr>
            <a:r>
              <a:rPr dirty="0"/>
              <a:t>CASH</a:t>
            </a:r>
            <a:r>
              <a:rPr spc="-80" dirty="0"/>
              <a:t> </a:t>
            </a:r>
            <a:r>
              <a:rPr spc="-10" dirty="0"/>
              <a:t>COLLECTIONS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4768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11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951531" y="4401286"/>
            <a:ext cx="645858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830" marR="1196975">
              <a:lnSpc>
                <a:spcPct val="138900"/>
              </a:lnSpc>
              <a:spcBef>
                <a:spcPts val="10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Summary</a:t>
            </a:r>
            <a:r>
              <a:rPr sz="1800" spc="1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detailed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cash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collection</a:t>
            </a:r>
            <a:r>
              <a:rPr sz="1800" spc="2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information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Multi-currency</a:t>
            </a: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 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accounting</a:t>
            </a:r>
            <a:endParaRPr sz="18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Automatic</a:t>
            </a:r>
            <a:r>
              <a:rPr sz="1800" spc="2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reconciliation</a:t>
            </a:r>
            <a:r>
              <a:rPr sz="1800" spc="2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of</a:t>
            </a:r>
            <a:r>
              <a:rPr sz="1800" spc="28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cash</a:t>
            </a:r>
            <a:r>
              <a:rPr sz="1800" spc="2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collection</a:t>
            </a:r>
            <a:r>
              <a:rPr sz="1800" spc="2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with</a:t>
            </a:r>
            <a:r>
              <a:rPr sz="1800" spc="2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payment</a:t>
            </a:r>
            <a:r>
              <a:rPr sz="1800" spc="3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data</a:t>
            </a:r>
            <a:endParaRPr sz="1800" dirty="0">
              <a:latin typeface="Arial MT"/>
              <a:cs typeface="Arial MT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563684" y="1363229"/>
            <a:ext cx="8048625" cy="4178935"/>
            <a:chOff x="563684" y="1363229"/>
            <a:chExt cx="8048625" cy="417893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68119" y="1363229"/>
              <a:ext cx="5644174" cy="294207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3684" y="4627869"/>
              <a:ext cx="99884" cy="99847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3684" y="5005329"/>
              <a:ext cx="99884" cy="9984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3684" y="5441864"/>
              <a:ext cx="99884" cy="9984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7357" rIns="0" bIns="0" rtlCol="0">
            <a:spAutoFit/>
          </a:bodyPr>
          <a:lstStyle/>
          <a:p>
            <a:pPr marL="1812289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MONITORING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4768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12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6517840" y="1630192"/>
            <a:ext cx="2348230" cy="249301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74675" algn="just">
              <a:lnSpc>
                <a:spcPct val="99500"/>
              </a:lnSpc>
              <a:spcBef>
                <a:spcPts val="110"/>
              </a:spcBef>
            </a:pP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D</a:t>
            </a:r>
            <a:r>
              <a:rPr sz="1800" spc="10" dirty="0">
                <a:solidFill>
                  <a:srgbClr val="575656"/>
                </a:solidFill>
                <a:latin typeface="Arial MT"/>
                <a:cs typeface="Arial MT"/>
              </a:rPr>
              <a:t>eta</a:t>
            </a: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il</a:t>
            </a:r>
            <a:r>
              <a:rPr sz="1800" spc="10" dirty="0">
                <a:solidFill>
                  <a:srgbClr val="575656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d</a:t>
            </a:r>
            <a:r>
              <a:rPr sz="1800" spc="3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10" dirty="0">
                <a:solidFill>
                  <a:srgbClr val="575656"/>
                </a:solidFill>
                <a:latin typeface="Arial MT"/>
                <a:cs typeface="Arial MT"/>
              </a:rPr>
              <a:t>terminal</a:t>
            </a: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25" dirty="0">
                <a:solidFill>
                  <a:srgbClr val="575656"/>
                </a:solidFill>
                <a:latin typeface="Arial MT"/>
                <a:cs typeface="Arial MT"/>
              </a:rPr>
              <a:t>stat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e</a:t>
            </a:r>
            <a:r>
              <a:rPr sz="1800" spc="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&amp;</a:t>
            </a:r>
            <a:r>
              <a:rPr sz="1800" spc="-1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30" dirty="0">
                <a:solidFill>
                  <a:srgbClr val="575656"/>
                </a:solidFill>
                <a:latin typeface="Arial MT"/>
                <a:cs typeface="Arial MT"/>
              </a:rPr>
              <a:t>pay</a:t>
            </a:r>
            <a:r>
              <a:rPr sz="1800" spc="35" dirty="0">
                <a:solidFill>
                  <a:srgbClr val="575656"/>
                </a:solidFill>
                <a:latin typeface="Arial MT"/>
                <a:cs typeface="Arial MT"/>
              </a:rPr>
              <a:t>m</a:t>
            </a:r>
            <a:r>
              <a:rPr sz="1800" spc="30" dirty="0">
                <a:solidFill>
                  <a:srgbClr val="575656"/>
                </a:solidFill>
                <a:latin typeface="Arial MT"/>
                <a:cs typeface="Arial MT"/>
              </a:rPr>
              <a:t>ent </a:t>
            </a:r>
            <a:r>
              <a:rPr sz="1800" spc="25" dirty="0">
                <a:solidFill>
                  <a:srgbClr val="575656"/>
                </a:solidFill>
                <a:latin typeface="Arial MT"/>
                <a:cs typeface="Arial MT"/>
              </a:rPr>
              <a:t>information</a:t>
            </a:r>
            <a:endParaRPr sz="1800"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sz="1800" dirty="0">
              <a:latin typeface="Arial MT"/>
              <a:cs typeface="Arial MT"/>
            </a:endParaRPr>
          </a:p>
          <a:p>
            <a:pPr marL="12700" marR="5080">
              <a:lnSpc>
                <a:spcPct val="99900"/>
              </a:lnSpc>
              <a:tabLst>
                <a:tab pos="728345" algn="l"/>
                <a:tab pos="1908175" algn="l"/>
                <a:tab pos="2007235" algn="l"/>
              </a:tabLst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Information</a:t>
            </a:r>
            <a:r>
              <a:rPr sz="1800" spc="29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about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	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the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printer,</a:t>
            </a:r>
            <a:r>
              <a:rPr sz="1800" spc="-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bill/coin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acceptor</a:t>
            </a:r>
            <a:r>
              <a:rPr sz="1800" spc="4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models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and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state,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	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connection quality</a:t>
            </a:r>
            <a:endParaRPr sz="1800" dirty="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1866" y="4627392"/>
            <a:ext cx="5476875" cy="8121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Visual</a:t>
            </a:r>
            <a:r>
              <a:rPr sz="1800" spc="3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text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kiosk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status</a:t>
            </a:r>
            <a:r>
              <a:rPr sz="1800" spc="2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representation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87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Ability</a:t>
            </a:r>
            <a:r>
              <a:rPr sz="1800" spc="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2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perform</a:t>
            </a:r>
            <a:r>
              <a:rPr sz="1800" spc="1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service</a:t>
            </a:r>
            <a:r>
              <a:rPr sz="1800" spc="1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commands</a:t>
            </a:r>
            <a:r>
              <a:rPr sz="1800" spc="2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query</a:t>
            </a:r>
            <a:r>
              <a:rPr sz="1800" spc="2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logs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71151" y="1647146"/>
            <a:ext cx="6036310" cy="3714115"/>
            <a:chOff x="271151" y="1647146"/>
            <a:chExt cx="6036310" cy="371411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71151" y="1647146"/>
              <a:ext cx="5782806" cy="278848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07433" y="1741374"/>
              <a:ext cx="99885" cy="99846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07433" y="2839727"/>
              <a:ext cx="99885" cy="9984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6014" y="4735422"/>
              <a:ext cx="99884" cy="99846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6014" y="5261156"/>
              <a:ext cx="99884" cy="9984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97609" y="462335"/>
            <a:ext cx="4346258" cy="522736"/>
          </a:xfrm>
          <a:prstGeom prst="rect">
            <a:avLst/>
          </a:prstGeom>
        </p:spPr>
        <p:txBody>
          <a:bodyPr vert="horz" wrap="square" lIns="0" tIns="121441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KIOSK</a:t>
            </a:r>
            <a:r>
              <a:rPr spc="-75" dirty="0"/>
              <a:t> </a:t>
            </a:r>
            <a:r>
              <a:rPr spc="-60" dirty="0"/>
              <a:t>ADVANTAGES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5530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13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922655" y="2204095"/>
            <a:ext cx="7504430" cy="21159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65"/>
              </a:spcBef>
              <a:buFont typeface="Arial MT"/>
              <a:buChar char="•"/>
              <a:tabLst>
                <a:tab pos="354965" algn="l"/>
              </a:tabLst>
            </a:pPr>
            <a:r>
              <a:rPr sz="2000" dirty="0">
                <a:latin typeface="Calibri"/>
                <a:cs typeface="Calibri"/>
              </a:rPr>
              <a:t>Popular</a:t>
            </a:r>
            <a:r>
              <a:rPr sz="2000" spc="12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hardware</a:t>
            </a:r>
            <a:r>
              <a:rPr sz="2000" spc="10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equipment</a:t>
            </a:r>
            <a:r>
              <a:rPr sz="2000" spc="17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support:</a:t>
            </a:r>
            <a:r>
              <a:rPr sz="2000" spc="20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CashCode,</a:t>
            </a:r>
            <a:r>
              <a:rPr sz="2000" spc="12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NRI,</a:t>
            </a:r>
            <a:r>
              <a:rPr sz="2000" spc="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Custom,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spc="-20" dirty="0">
                <a:latin typeface="Calibri"/>
                <a:cs typeface="Calibri"/>
              </a:rPr>
              <a:t>etc.</a:t>
            </a:r>
            <a:endParaRPr sz="2000" dirty="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1500"/>
              </a:spcBef>
              <a:buFont typeface="Arial MT"/>
              <a:buChar char="•"/>
              <a:tabLst>
                <a:tab pos="354965" algn="l"/>
              </a:tabLst>
            </a:pPr>
            <a:r>
              <a:rPr sz="2000" spc="-45" dirty="0">
                <a:latin typeface="Calibri"/>
                <a:cs typeface="Calibri"/>
              </a:rPr>
              <a:t>Easy</a:t>
            </a:r>
            <a:r>
              <a:rPr sz="2000" spc="-1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and</a:t>
            </a:r>
            <a:r>
              <a:rPr sz="2000" spc="114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rapid</a:t>
            </a:r>
            <a:r>
              <a:rPr sz="2000" spc="1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addition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15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new</a:t>
            </a:r>
            <a:r>
              <a:rPr sz="2000" spc="16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equipment</a:t>
            </a:r>
            <a:endParaRPr sz="2000" dirty="0">
              <a:latin typeface="Calibri"/>
              <a:cs typeface="Calibri"/>
            </a:endParaRPr>
          </a:p>
          <a:p>
            <a:pPr marL="354965" indent="-342265">
              <a:lnSpc>
                <a:spcPct val="100000"/>
              </a:lnSpc>
              <a:spcBef>
                <a:spcPts val="1535"/>
              </a:spcBef>
              <a:buFont typeface="Arial MT"/>
              <a:buChar char="•"/>
              <a:tabLst>
                <a:tab pos="354965" algn="l"/>
              </a:tabLst>
            </a:pPr>
            <a:r>
              <a:rPr sz="2000" dirty="0">
                <a:latin typeface="Calibri"/>
                <a:cs typeface="Calibri"/>
              </a:rPr>
              <a:t>Fully</a:t>
            </a:r>
            <a:r>
              <a:rPr sz="2000" spc="6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customizable</a:t>
            </a:r>
            <a:r>
              <a:rPr sz="2000" spc="14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printable</a:t>
            </a:r>
            <a:r>
              <a:rPr sz="2000" spc="21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receipt</a:t>
            </a:r>
            <a:endParaRPr sz="2000" dirty="0">
              <a:latin typeface="Calibri"/>
              <a:cs typeface="Calibri"/>
            </a:endParaRPr>
          </a:p>
          <a:p>
            <a:pPr marL="355600" marR="6350" indent="-342900">
              <a:lnSpc>
                <a:spcPct val="100000"/>
              </a:lnSpc>
              <a:spcBef>
                <a:spcPts val="1400"/>
              </a:spcBef>
              <a:buFont typeface="Arial MT"/>
              <a:buChar char="•"/>
              <a:tabLst>
                <a:tab pos="355600" algn="l"/>
                <a:tab pos="7138034" algn="l"/>
              </a:tabLst>
            </a:pPr>
            <a:r>
              <a:rPr sz="2000" dirty="0">
                <a:latin typeface="Calibri"/>
                <a:cs typeface="Calibri"/>
              </a:rPr>
              <a:t>High</a:t>
            </a:r>
            <a:r>
              <a:rPr sz="2000" spc="8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performance</a:t>
            </a:r>
            <a:r>
              <a:rPr sz="2000" spc="12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and</a:t>
            </a:r>
            <a:r>
              <a:rPr sz="2000" spc="100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responsiveness</a:t>
            </a:r>
            <a:r>
              <a:rPr sz="2000" spc="8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1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the</a:t>
            </a:r>
            <a:r>
              <a:rPr sz="2000" spc="10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interface</a:t>
            </a:r>
            <a:r>
              <a:rPr sz="2000" spc="11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through</a:t>
            </a:r>
            <a:r>
              <a:rPr sz="2000" dirty="0">
                <a:latin typeface="Calibri"/>
                <a:cs typeface="Calibri"/>
              </a:rPr>
              <a:t>	</a:t>
            </a:r>
            <a:r>
              <a:rPr sz="2000" spc="-25" dirty="0">
                <a:latin typeface="Calibri"/>
                <a:cs typeface="Calibri"/>
              </a:rPr>
              <a:t>the </a:t>
            </a:r>
            <a:r>
              <a:rPr sz="2000" dirty="0">
                <a:latin typeface="Calibri"/>
                <a:cs typeface="Calibri"/>
              </a:rPr>
              <a:t>use</a:t>
            </a:r>
            <a:r>
              <a:rPr sz="2000" spc="3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of</a:t>
            </a:r>
            <a:r>
              <a:rPr sz="2000" spc="145" dirty="0">
                <a:latin typeface="Calibri"/>
                <a:cs typeface="Calibri"/>
              </a:rPr>
              <a:t> </a:t>
            </a:r>
            <a:r>
              <a:rPr sz="2000" dirty="0">
                <a:latin typeface="Calibri"/>
                <a:cs typeface="Calibri"/>
              </a:rPr>
              <a:t>modern</a:t>
            </a:r>
            <a:r>
              <a:rPr sz="2000" spc="120" dirty="0">
                <a:latin typeface="Calibri"/>
                <a:cs typeface="Calibri"/>
              </a:rPr>
              <a:t> </a:t>
            </a:r>
            <a:r>
              <a:rPr sz="2000" spc="-10" dirty="0">
                <a:latin typeface="Calibri"/>
                <a:cs typeface="Calibri"/>
              </a:rPr>
              <a:t>technologies</a:t>
            </a:r>
            <a:endParaRPr sz="20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97609" y="462335"/>
            <a:ext cx="4346258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5725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KIOSK</a:t>
            </a:r>
            <a:r>
              <a:rPr spc="-75" dirty="0"/>
              <a:t> </a:t>
            </a:r>
            <a:r>
              <a:rPr spc="-20" dirty="0"/>
              <a:t>FEATURES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 marR="5080">
              <a:lnSpc>
                <a:spcPts val="2130"/>
              </a:lnSpc>
              <a:spcBef>
                <a:spcPts val="195"/>
              </a:spcBef>
              <a:tabLst>
                <a:tab pos="1104265" algn="l"/>
              </a:tabLst>
            </a:pPr>
            <a:r>
              <a:rPr dirty="0"/>
              <a:t>Continuous</a:t>
            </a:r>
            <a:r>
              <a:rPr spc="200" dirty="0"/>
              <a:t> </a:t>
            </a:r>
            <a:r>
              <a:rPr dirty="0"/>
              <a:t>equipment</a:t>
            </a:r>
            <a:r>
              <a:rPr spc="215" dirty="0"/>
              <a:t> </a:t>
            </a:r>
            <a:r>
              <a:rPr dirty="0"/>
              <a:t>scan</a:t>
            </a:r>
            <a:r>
              <a:rPr spc="170" dirty="0"/>
              <a:t> </a:t>
            </a:r>
            <a:r>
              <a:rPr dirty="0"/>
              <a:t>allows</a:t>
            </a:r>
            <a:r>
              <a:rPr spc="185" dirty="0"/>
              <a:t> </a:t>
            </a:r>
            <a:r>
              <a:rPr dirty="0"/>
              <a:t>software</a:t>
            </a:r>
            <a:r>
              <a:rPr spc="204" dirty="0"/>
              <a:t> </a:t>
            </a:r>
            <a:r>
              <a:rPr dirty="0"/>
              <a:t>to</a:t>
            </a:r>
            <a:r>
              <a:rPr spc="290" dirty="0"/>
              <a:t> </a:t>
            </a:r>
            <a:r>
              <a:rPr spc="35" dirty="0"/>
              <a:t>connect </a:t>
            </a:r>
            <a:r>
              <a:rPr spc="-10" dirty="0"/>
              <a:t>hardware</a:t>
            </a:r>
            <a:r>
              <a:rPr dirty="0"/>
              <a:t>	without</a:t>
            </a:r>
            <a:r>
              <a:rPr spc="305" dirty="0"/>
              <a:t> </a:t>
            </a:r>
            <a:r>
              <a:rPr spc="-10" dirty="0"/>
              <a:t>restart</a:t>
            </a:r>
          </a:p>
          <a:p>
            <a:pPr marL="12700">
              <a:lnSpc>
                <a:spcPct val="100000"/>
              </a:lnSpc>
              <a:spcBef>
                <a:spcPts val="845"/>
              </a:spcBef>
            </a:pPr>
            <a:r>
              <a:rPr dirty="0"/>
              <a:t>Offline</a:t>
            </a:r>
            <a:r>
              <a:rPr spc="65" dirty="0"/>
              <a:t> </a:t>
            </a:r>
            <a:r>
              <a:rPr dirty="0"/>
              <a:t>&amp;</a:t>
            </a:r>
            <a:r>
              <a:rPr spc="-130" dirty="0"/>
              <a:t> </a:t>
            </a:r>
            <a:r>
              <a:rPr dirty="0"/>
              <a:t>online</a:t>
            </a:r>
            <a:r>
              <a:rPr spc="75" dirty="0"/>
              <a:t> </a:t>
            </a:r>
            <a:r>
              <a:rPr dirty="0"/>
              <a:t>payment</a:t>
            </a:r>
            <a:r>
              <a:rPr spc="254" dirty="0"/>
              <a:t> </a:t>
            </a:r>
            <a:r>
              <a:rPr spc="-10" dirty="0"/>
              <a:t>process</a:t>
            </a: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pc="-45" dirty="0"/>
              <a:t>Targeted</a:t>
            </a:r>
            <a:r>
              <a:rPr spc="65" dirty="0"/>
              <a:t> </a:t>
            </a:r>
            <a:r>
              <a:rPr dirty="0"/>
              <a:t>automatic</a:t>
            </a:r>
            <a:r>
              <a:rPr spc="210" dirty="0"/>
              <a:t> </a:t>
            </a:r>
            <a:r>
              <a:rPr dirty="0"/>
              <a:t>reception</a:t>
            </a:r>
            <a:r>
              <a:rPr spc="190" dirty="0"/>
              <a:t> </a:t>
            </a:r>
            <a:r>
              <a:rPr dirty="0"/>
              <a:t>updates</a:t>
            </a:r>
            <a:r>
              <a:rPr spc="195" dirty="0"/>
              <a:t> </a:t>
            </a:r>
            <a:r>
              <a:rPr dirty="0"/>
              <a:t>from</a:t>
            </a:r>
            <a:r>
              <a:rPr spc="185" dirty="0"/>
              <a:t> </a:t>
            </a:r>
            <a:r>
              <a:rPr dirty="0"/>
              <a:t>the</a:t>
            </a:r>
            <a:r>
              <a:rPr spc="315" dirty="0"/>
              <a:t> </a:t>
            </a:r>
            <a:r>
              <a:rPr spc="-25" dirty="0"/>
              <a:t>FTP</a:t>
            </a:r>
          </a:p>
          <a:p>
            <a:pPr marL="12700" marR="652145">
              <a:lnSpc>
                <a:spcPct val="100000"/>
              </a:lnSpc>
              <a:spcBef>
                <a:spcPts val="605"/>
              </a:spcBef>
            </a:pPr>
            <a:r>
              <a:rPr dirty="0"/>
              <a:t>Flexible</a:t>
            </a:r>
            <a:r>
              <a:rPr spc="135" dirty="0"/>
              <a:t> </a:t>
            </a:r>
            <a:r>
              <a:rPr dirty="0"/>
              <a:t>fees</a:t>
            </a:r>
            <a:r>
              <a:rPr spc="110" dirty="0"/>
              <a:t> </a:t>
            </a:r>
            <a:r>
              <a:rPr dirty="0"/>
              <a:t>including</a:t>
            </a:r>
            <a:r>
              <a:rPr spc="195" dirty="0"/>
              <a:t> </a:t>
            </a:r>
            <a:r>
              <a:rPr dirty="0"/>
              <a:t>fixed</a:t>
            </a:r>
            <a:r>
              <a:rPr spc="200" dirty="0"/>
              <a:t> </a:t>
            </a:r>
            <a:r>
              <a:rPr dirty="0"/>
              <a:t>amounts,</a:t>
            </a:r>
            <a:r>
              <a:rPr spc="185" dirty="0"/>
              <a:t> </a:t>
            </a:r>
            <a:r>
              <a:rPr spc="-10" dirty="0"/>
              <a:t>percentage </a:t>
            </a:r>
            <a:r>
              <a:rPr dirty="0"/>
              <a:t>and</a:t>
            </a:r>
            <a:r>
              <a:rPr spc="225" dirty="0"/>
              <a:t> </a:t>
            </a:r>
            <a:r>
              <a:rPr dirty="0"/>
              <a:t>customizable</a:t>
            </a:r>
            <a:r>
              <a:rPr spc="260" dirty="0"/>
              <a:t> </a:t>
            </a:r>
            <a:r>
              <a:rPr dirty="0"/>
              <a:t>commissions</a:t>
            </a:r>
            <a:r>
              <a:rPr spc="350" dirty="0"/>
              <a:t> </a:t>
            </a:r>
            <a:r>
              <a:rPr spc="-10" dirty="0"/>
              <a:t>profiles</a:t>
            </a:r>
          </a:p>
          <a:p>
            <a:pPr marL="12700" marR="632460">
              <a:lnSpc>
                <a:spcPts val="2870"/>
              </a:lnSpc>
              <a:spcBef>
                <a:spcPts val="70"/>
              </a:spcBef>
            </a:pPr>
            <a:r>
              <a:rPr dirty="0"/>
              <a:t>Kiosk</a:t>
            </a:r>
            <a:r>
              <a:rPr spc="210" dirty="0"/>
              <a:t> </a:t>
            </a:r>
            <a:r>
              <a:rPr dirty="0"/>
              <a:t>remote</a:t>
            </a:r>
            <a:r>
              <a:rPr spc="190" dirty="0"/>
              <a:t> </a:t>
            </a:r>
            <a:r>
              <a:rPr dirty="0"/>
              <a:t>control</a:t>
            </a:r>
            <a:r>
              <a:rPr spc="240" dirty="0"/>
              <a:t> </a:t>
            </a:r>
            <a:r>
              <a:rPr dirty="0"/>
              <a:t>including</a:t>
            </a:r>
            <a:r>
              <a:rPr spc="229" dirty="0"/>
              <a:t> </a:t>
            </a:r>
            <a:r>
              <a:rPr dirty="0"/>
              <a:t>restart,</a:t>
            </a:r>
            <a:r>
              <a:rPr spc="195" dirty="0"/>
              <a:t> </a:t>
            </a:r>
            <a:r>
              <a:rPr dirty="0"/>
              <a:t>reboot</a:t>
            </a:r>
            <a:r>
              <a:rPr spc="240" dirty="0"/>
              <a:t> </a:t>
            </a:r>
            <a:r>
              <a:rPr spc="-25" dirty="0"/>
              <a:t>and </a:t>
            </a:r>
            <a:r>
              <a:rPr spc="-10" dirty="0"/>
              <a:t>shutdown</a:t>
            </a: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7981336" y="6171364"/>
            <a:ext cx="400663" cy="278281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14</a:t>
            </a:fld>
            <a:endParaRPr spc="-50" dirty="0"/>
          </a:p>
        </p:txBody>
      </p:sp>
      <p:grpSp>
        <p:nvGrpSpPr>
          <p:cNvPr id="3" name="object 3"/>
          <p:cNvGrpSpPr/>
          <p:nvPr/>
        </p:nvGrpSpPr>
        <p:grpSpPr>
          <a:xfrm>
            <a:off x="429010" y="779994"/>
            <a:ext cx="8575040" cy="5565775"/>
            <a:chOff x="429010" y="779994"/>
            <a:chExt cx="8575040" cy="556577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90545" y="1325406"/>
              <a:ext cx="4172662" cy="172321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32041" y="4940868"/>
              <a:ext cx="1619637" cy="140478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9010" y="1464302"/>
              <a:ext cx="2259802" cy="1584318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129471" y="3038932"/>
              <a:ext cx="1874155" cy="172309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264938" y="779994"/>
              <a:ext cx="1681617" cy="1865436"/>
            </a:xfrm>
            <a:prstGeom prst="rect">
              <a:avLst/>
            </a:prstGeom>
          </p:spPr>
        </p:pic>
      </p:grpSp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94690" y="3374445"/>
            <a:ext cx="99884" cy="99847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94690" y="4043456"/>
            <a:ext cx="99884" cy="99847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87622" y="4377656"/>
            <a:ext cx="99884" cy="99847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87622" y="4711857"/>
            <a:ext cx="99884" cy="99846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87622" y="5380868"/>
            <a:ext cx="99884" cy="9984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3AF2FFF-A322-1266-0417-C68D033E2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F372D1-0890-A95D-410C-19F149BF44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82923F-7280-A9C8-78C3-1E4C5746DABF}"/>
              </a:ext>
            </a:extLst>
          </p:cNvPr>
          <p:cNvSpPr txBox="1"/>
          <p:nvPr/>
        </p:nvSpPr>
        <p:spPr>
          <a:xfrm>
            <a:off x="2362200" y="1143000"/>
            <a:ext cx="4724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E" sz="3200" b="1" dirty="0">
                <a:solidFill>
                  <a:schemeClr val="bg2"/>
                </a:solidFill>
              </a:rPr>
              <a:t>Let’s Build the Future</a:t>
            </a:r>
          </a:p>
          <a:p>
            <a:pPr algn="ctr"/>
            <a:r>
              <a:rPr lang="en-GB" sz="3200" b="1" dirty="0">
                <a:solidFill>
                  <a:schemeClr val="bg2"/>
                </a:solidFill>
              </a:rPr>
              <a:t>o</a:t>
            </a:r>
            <a:r>
              <a:rPr lang="en-GE" sz="3200" b="1" dirty="0">
                <a:solidFill>
                  <a:schemeClr val="bg2"/>
                </a:solidFill>
              </a:rPr>
              <a:t>f Payments Together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01AA37-1963-867F-D748-D3B3128FB99B}"/>
              </a:ext>
            </a:extLst>
          </p:cNvPr>
          <p:cNvSpPr txBox="1"/>
          <p:nvPr/>
        </p:nvSpPr>
        <p:spPr>
          <a:xfrm>
            <a:off x="1143000" y="6485355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E" b="1" dirty="0">
                <a:solidFill>
                  <a:schemeClr val="bg1"/>
                </a:solidFill>
              </a:rPr>
              <a:t>info@bepay.ge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C6AD02-C7F6-71D3-D25E-DAA0D2478193}"/>
              </a:ext>
            </a:extLst>
          </p:cNvPr>
          <p:cNvSpPr txBox="1"/>
          <p:nvPr/>
        </p:nvSpPr>
        <p:spPr>
          <a:xfrm>
            <a:off x="7086600" y="6485355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E" b="1" dirty="0">
                <a:solidFill>
                  <a:schemeClr val="bg1"/>
                </a:solidFill>
              </a:rPr>
              <a:t>www.bepay.ge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207F1-D278-F17F-54E9-52A77849AA08}"/>
              </a:ext>
            </a:extLst>
          </p:cNvPr>
          <p:cNvSpPr txBox="1"/>
          <p:nvPr/>
        </p:nvSpPr>
        <p:spPr>
          <a:xfrm>
            <a:off x="1905000" y="2895600"/>
            <a:ext cx="579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E" dirty="0">
                <a:solidFill>
                  <a:schemeClr val="bg1"/>
                </a:solidFill>
              </a:rPr>
              <a:t>We’re raising capital to expand our terminal network, enhance crypto infrastructure and onboard new service providers.</a:t>
            </a:r>
          </a:p>
        </p:txBody>
      </p:sp>
    </p:spTree>
    <p:extLst>
      <p:ext uri="{BB962C8B-B14F-4D97-AF65-F5344CB8AC3E}">
        <p14:creationId xmlns:p14="http://schemas.microsoft.com/office/powerpoint/2010/main" val="398178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49B04-B5FC-CEC6-7503-257452D57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4346258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Our 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29133-5968-ED89-75C2-2BFC9ABB0A2F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457200" y="1577340"/>
            <a:ext cx="4346258" cy="4526280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Payments Should Be  Effortless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We believe that paying for anything -  whether it’s a phone bill​, a coffee,  or a crypto transaction – should be as easy and natural s sending a message.  No friction, no confusion, no barriers. 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Access for Everyone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Our mission is to empower people of all backgrounds. And technical levels. Whether you’re using cash, card, or crypto – whether you’re online or offline – our infrastructure makes payments accessible, intuitive, and instant.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Bridging  the Old and the New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We connect traditional finance with the digital future. By merging cash-based habits with modern technologies like mobile wallets and blockchain, we create a seamless experience for users and merchants alike.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DFE84A2-7C31-D3FC-A159-62B8F6F69B59}"/>
              </a:ext>
            </a:extLst>
          </p:cNvPr>
          <p:cNvPicPr>
            <a:picLocks noGrp="1" noChangeAspect="1"/>
          </p:cNvPicPr>
          <p:nvPr>
            <p:ph sz="half" idx="3"/>
          </p:nvPr>
        </p:nvPicPr>
        <p:blipFill>
          <a:blip r:embed="rId2">
            <a:alphaModFix amt="96000"/>
          </a:blip>
          <a:stretch>
            <a:fillRect/>
          </a:stretch>
        </p:blipFill>
        <p:spPr>
          <a:xfrm>
            <a:off x="5061744" y="1905000"/>
            <a:ext cx="3625056" cy="3625056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412184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6A141-C3C3-129D-9950-86E7997B47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A9DD-9208-349F-026F-318DC8506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4346258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What We Offer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165346-BDF4-ECB1-A1FA-7AB8A6620255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457200" y="1577340"/>
            <a:ext cx="4346258" cy="4526280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Smart Terminals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Accept cash, cards, QR codes and crypto – all in one place.  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Digital Wallets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Seamless integration with Apple Pay, Google  Pay and biometric payments. 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Tap, scan, done.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Bill Aggregation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Pay for mobile, utilities, taxes and more – from a single interface.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Fast, intuitive, multilingual. </a:t>
            </a:r>
          </a:p>
          <a:p>
            <a:pPr marL="0" lvl="1" algn="just">
              <a:spcBef>
                <a:spcPts val="2500"/>
              </a:spcBef>
              <a:spcAft>
                <a:spcPts val="600"/>
              </a:spcAft>
            </a:pPr>
            <a:r>
              <a:rPr lang="en-GB" sz="1400" b="1" dirty="0">
                <a:solidFill>
                  <a:srgbClr val="575656"/>
                </a:solidFill>
                <a:latin typeface="Arial MT"/>
              </a:rPr>
              <a:t>Instant Settlement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Merchants receive funds in real time. No delays, no batching – just instant confirmation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dirty="0"/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dirty="0"/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dirty="0"/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dirty="0"/>
          </a:p>
        </p:txBody>
      </p:sp>
      <p:pic>
        <p:nvPicPr>
          <p:cNvPr id="10" name="Picture 9" descr="A person using a phone&#10;&#10;AI-generated content may be incorrect.">
            <a:extLst>
              <a:ext uri="{FF2B5EF4-FFF2-40B4-BE49-F238E27FC236}">
                <a16:creationId xmlns:a16="http://schemas.microsoft.com/office/drawing/2014/main" id="{FDCD8D82-A7E9-24E2-3512-47A690A30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4553625"/>
            <a:ext cx="2392363" cy="138308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407F4E0-8063-69BC-682D-69AA1679F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3667" y="1228266"/>
            <a:ext cx="3200400" cy="3162300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971825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4A567-BBC6-51B6-841F-BFF4CB68A7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9F2EB-1351-3FC3-D816-6B047FB73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5454902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Crypto-Ready Infrastructure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857C8-442B-5954-D0C4-30B4A066866C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457200" y="1676400"/>
            <a:ext cx="5943600" cy="4427220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b="1" dirty="0"/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400" b="1" dirty="0"/>
              <a:t>Accept Crypto. Stay Fiat-Ready</a:t>
            </a:r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400" b="1" dirty="0"/>
          </a:p>
          <a:p>
            <a:pPr marL="0" indent="0" algn="just">
              <a:spcBef>
                <a:spcPts val="25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b="1" dirty="0"/>
              <a:t>Supported Assets 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Bitcoin,  </a:t>
            </a:r>
            <a:r>
              <a:rPr lang="en-GB" sz="1400" dirty="0" err="1"/>
              <a:t>Etherium</a:t>
            </a:r>
            <a:r>
              <a:rPr lang="en-GB" sz="1400" dirty="0"/>
              <a:t>, USDT - and more</a:t>
            </a:r>
          </a:p>
        </p:txBody>
      </p:sp>
      <p:pic>
        <p:nvPicPr>
          <p:cNvPr id="11" name="Picture 10" descr="A group of coins&#10;&#10;AI-generated content may be incorrect.">
            <a:extLst>
              <a:ext uri="{FF2B5EF4-FFF2-40B4-BE49-F238E27FC236}">
                <a16:creationId xmlns:a16="http://schemas.microsoft.com/office/drawing/2014/main" id="{62610FC1-D061-971B-1246-569393379B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048000"/>
            <a:ext cx="3660458" cy="2440305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2468175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05F3D-D407-579F-739A-C4AAC9391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82635-DD93-6C2E-BC5A-7EF0A7713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5454902" cy="566297"/>
          </a:xfrm>
        </p:spPr>
        <p:txBody>
          <a:bodyPr wrap="square">
            <a:normAutofit fontScale="90000"/>
          </a:bodyPr>
          <a:lstStyle/>
          <a:p>
            <a:pPr algn="ctr"/>
            <a:r>
              <a:rPr lang="en-GE" dirty="0"/>
              <a:t>Epanded Benefits of Our Payment Experience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F8B79F9-9C9D-8D70-DADA-842173A2E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200" y="1752600"/>
            <a:ext cx="6451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05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7A482-29F7-46F2-D468-B873A878F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2219C-3D32-A03C-0338-EE7658003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5454902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Terminal Flow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CBFCB40-04A6-B5B9-F96D-1935E1810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2209800"/>
            <a:ext cx="60579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96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3D949E-D841-E5D5-99EC-1C049B74B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9DE50-9763-42F7-DACE-5D98AB451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5454902" cy="566297"/>
          </a:xfrm>
        </p:spPr>
        <p:txBody>
          <a:bodyPr wrap="square">
            <a:normAutofit/>
          </a:bodyPr>
          <a:lstStyle/>
          <a:p>
            <a:pPr algn="ctr"/>
            <a:r>
              <a:rPr lang="en-GE" dirty="0"/>
              <a:t>One Terminal. Endless Services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93669C-E1DA-7D31-E8B9-D588A82CD0AE}"/>
              </a:ext>
            </a:extLst>
          </p:cNvPr>
          <p:cNvSpPr txBox="1"/>
          <p:nvPr/>
        </p:nvSpPr>
        <p:spPr>
          <a:xfrm>
            <a:off x="358928" y="1600200"/>
            <a:ext cx="3352800" cy="80021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💵 Cash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Cash deposits after non-functional hours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Cash top-ups for wallets and accounts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DAC9C3-1D25-4793-D7AF-41F11DDF8A09}"/>
              </a:ext>
            </a:extLst>
          </p:cNvPr>
          <p:cNvSpPr txBox="1"/>
          <p:nvPr/>
        </p:nvSpPr>
        <p:spPr>
          <a:xfrm>
            <a:off x="1117056" y="2570084"/>
            <a:ext cx="3352800" cy="10618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💳 Card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Credit and debit card instalments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One-time card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Prepaid card top-ups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544216-64D3-22AC-958D-3527DB4EC07F}"/>
              </a:ext>
            </a:extLst>
          </p:cNvPr>
          <p:cNvSpPr txBox="1"/>
          <p:nvPr/>
        </p:nvSpPr>
        <p:spPr>
          <a:xfrm>
            <a:off x="304800" y="3918775"/>
            <a:ext cx="3352800" cy="132343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🛡️ Insurance Premiums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Online health insurance premiums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Vehicle insurance payments</a:t>
            </a:r>
          </a:p>
          <a:p>
            <a:pPr algn="just">
              <a:spcAft>
                <a:spcPts val="600"/>
              </a:spcAft>
            </a:pPr>
            <a:r>
              <a:rPr lang="en-GB" sz="1200" dirty="0"/>
              <a:t>- Life insurance premiums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Travel insurance payments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DC1340-9FE8-D13A-A1F6-42548874FA4D}"/>
              </a:ext>
            </a:extLst>
          </p:cNvPr>
          <p:cNvSpPr txBox="1"/>
          <p:nvPr/>
        </p:nvSpPr>
        <p:spPr>
          <a:xfrm>
            <a:off x="5105400" y="1383485"/>
            <a:ext cx="3352800" cy="10618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🧾 Merchant &amp; Utility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Post-paid merchant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Utility bill payments (electricity, water, gas)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Recharge bill payments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FFBD0D-CF42-7950-904F-E57200219EF5}"/>
              </a:ext>
            </a:extLst>
          </p:cNvPr>
          <p:cNvSpPr txBox="1"/>
          <p:nvPr/>
        </p:nvSpPr>
        <p:spPr>
          <a:xfrm>
            <a:off x="5257800" y="2695172"/>
            <a:ext cx="3352800" cy="10618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🎰 Gaming &amp; Betting Services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Online casino deposits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Sports betting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Lottery ticket payments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5F0FC0-78E9-DCA0-83BB-0A4533AC580B}"/>
              </a:ext>
            </a:extLst>
          </p:cNvPr>
          <p:cNvSpPr txBox="1"/>
          <p:nvPr/>
        </p:nvSpPr>
        <p:spPr>
          <a:xfrm>
            <a:off x="388745" y="5492633"/>
            <a:ext cx="3352800" cy="10618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🏦 Loan Repayments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Interest due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Loan clearance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Microloan repayments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57CDF6-5256-AF69-5A87-53027F3508D2}"/>
              </a:ext>
            </a:extLst>
          </p:cNvPr>
          <p:cNvSpPr txBox="1"/>
          <p:nvPr/>
        </p:nvSpPr>
        <p:spPr>
          <a:xfrm>
            <a:off x="4343400" y="3961148"/>
            <a:ext cx="3352800" cy="10618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🚗 Parking &amp; Transport Services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Parking fee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Toll road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Public transport top-ups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A6B70F3-F7EF-2647-ECF4-2CA8454F2017}"/>
              </a:ext>
            </a:extLst>
          </p:cNvPr>
          <p:cNvSpPr txBox="1"/>
          <p:nvPr/>
        </p:nvSpPr>
        <p:spPr>
          <a:xfrm>
            <a:off x="2914930" y="5349500"/>
            <a:ext cx="3352800" cy="132343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₿ Crypto Services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Crypto wallet top-ups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Fiat-to-crypto purchases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Crypto-to-fiat conversion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Stablecoin payments (USDT, USDC)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74FE49-32EA-6E89-B7CB-D86ABFE812A5}"/>
              </a:ext>
            </a:extLst>
          </p:cNvPr>
          <p:cNvSpPr txBox="1"/>
          <p:nvPr/>
        </p:nvSpPr>
        <p:spPr>
          <a:xfrm>
            <a:off x="5525060" y="5229426"/>
            <a:ext cx="3352800" cy="106182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📮 Postal &amp; Delivery Services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Parcel tracking and payments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Postal service fees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dirty="0"/>
              <a:t>- Express delivery payments</a:t>
            </a:r>
          </a:p>
        </p:txBody>
      </p:sp>
    </p:spTree>
    <p:extLst>
      <p:ext uri="{BB962C8B-B14F-4D97-AF65-F5344CB8AC3E}">
        <p14:creationId xmlns:p14="http://schemas.microsoft.com/office/powerpoint/2010/main" val="417677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D825C-07AF-6367-45EB-F84B02C3B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77A92-9D8D-A520-FBFD-1A5803A8E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7609" y="462335"/>
            <a:ext cx="4346258" cy="566297"/>
          </a:xfrm>
        </p:spPr>
        <p:txBody>
          <a:bodyPr wrap="square">
            <a:normAutofit/>
          </a:bodyPr>
          <a:lstStyle/>
          <a:p>
            <a:r>
              <a:rPr lang="en-GE" dirty="0"/>
              <a:t>Why Customers Love Us</a:t>
            </a:r>
            <a:endParaRPr lang="en-G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5AC8F-C4D5-DECE-D11A-5283DC97C7AD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457200" y="1577340"/>
            <a:ext cx="3977640" cy="4526280"/>
          </a:xfrm>
        </p:spPr>
        <p:txBody>
          <a:bodyPr>
            <a:normAutofit/>
          </a:bodyPr>
          <a:lstStyle/>
          <a:p>
            <a:pPr algn="just">
              <a:spcBef>
                <a:spcPts val="2500"/>
              </a:spcBef>
              <a:spcAft>
                <a:spcPts val="600"/>
              </a:spcAft>
            </a:pPr>
            <a:r>
              <a:rPr lang="en-GB" sz="1400" b="1" dirty="0"/>
              <a:t>Speed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Payments completed in under 15 seconds</a:t>
            </a:r>
          </a:p>
          <a:p>
            <a:pPr algn="just">
              <a:spcBef>
                <a:spcPts val="2500"/>
              </a:spcBef>
              <a:spcAft>
                <a:spcPts val="600"/>
              </a:spcAft>
            </a:pPr>
            <a:r>
              <a:rPr lang="en-GB" sz="1400" b="1" dirty="0"/>
              <a:t>Simplicity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No learning curve – intuitive interface</a:t>
            </a:r>
          </a:p>
          <a:p>
            <a:pPr algn="just">
              <a:spcBef>
                <a:spcPts val="2500"/>
              </a:spcBef>
              <a:spcAft>
                <a:spcPts val="600"/>
              </a:spcAft>
            </a:pPr>
            <a:r>
              <a:rPr lang="en-GB" sz="1400" b="1" dirty="0"/>
              <a:t>Bridging  the Old and the New</a:t>
            </a:r>
          </a:p>
          <a:p>
            <a:pPr marL="0" lvl="1" indent="0" algn="just"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/>
              <a:t>We connect traditional finance with the digital future. By merging cash-based habits with modern technologies like mobile wallets and blockchain, we create a seamless experience for users and merchants alike.</a:t>
            </a:r>
          </a:p>
        </p:txBody>
      </p:sp>
      <p:pic>
        <p:nvPicPr>
          <p:cNvPr id="8" name="Content Placeholder 7" descr="A group of people standing in a mall&#10;&#10;AI-generated content may be incorrect.">
            <a:extLst>
              <a:ext uri="{FF2B5EF4-FFF2-40B4-BE49-F238E27FC236}">
                <a16:creationId xmlns:a16="http://schemas.microsoft.com/office/drawing/2014/main" id="{5CB67F1A-D036-22D4-4A6E-0BA8A27C5A9C}"/>
              </a:ext>
            </a:extLst>
          </p:cNvPr>
          <p:cNvPicPr>
            <a:picLocks noGrp="1" noChangeAspect="1"/>
          </p:cNvPicPr>
          <p:nvPr>
            <p:ph sz="half" idx="3"/>
          </p:nvPr>
        </p:nvPicPr>
        <p:blipFill>
          <a:blip r:embed="rId2">
            <a:alphaModFix amt="9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9" r="3984" b="3"/>
          <a:stretch>
            <a:fillRect/>
          </a:stretch>
        </p:blipFill>
        <p:spPr>
          <a:xfrm>
            <a:off x="4709162" y="1447800"/>
            <a:ext cx="3977640" cy="4526280"/>
          </a:xfrm>
          <a:noFill/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41667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7357" rIns="0" bIns="0" rtlCol="0">
            <a:spAutoFit/>
          </a:bodyPr>
          <a:lstStyle/>
          <a:p>
            <a:pPr marL="1830070">
              <a:lnSpc>
                <a:spcPct val="100000"/>
              </a:lnSpc>
              <a:spcBef>
                <a:spcPts val="100"/>
              </a:spcBef>
            </a:pPr>
            <a:r>
              <a:rPr spc="-65" dirty="0"/>
              <a:t>ADVANTAGES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"/>
              </a:spcBef>
            </a:pPr>
            <a:fld id="{81D60167-4931-47E6-BA6A-407CBD079E47}" type="slidenum">
              <a:rPr spc="-50" dirty="0"/>
              <a:t>9</a:t>
            </a:fld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533401" y="1601043"/>
            <a:ext cx="7983438" cy="4359527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 marR="1351280" algn="just">
              <a:lnSpc>
                <a:spcPts val="2130"/>
              </a:lnSpc>
              <a:spcBef>
                <a:spcPts val="195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High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performance</a:t>
            </a:r>
            <a:r>
              <a:rPr sz="1800" spc="1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-</a:t>
            </a:r>
            <a:r>
              <a:rPr sz="1800" spc="3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up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229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100,000</a:t>
            </a:r>
            <a:r>
              <a:rPr sz="1800" spc="1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transactions</a:t>
            </a:r>
            <a:r>
              <a:rPr sz="1800" spc="1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per</a:t>
            </a:r>
            <a:r>
              <a:rPr sz="1800" spc="1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day </a:t>
            </a:r>
            <a:endParaRPr lang="en-US" sz="1800" spc="-25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marR="1351280" algn="just">
              <a:lnSpc>
                <a:spcPts val="2130"/>
              </a:lnSpc>
              <a:spcBef>
                <a:spcPts val="195"/>
              </a:spcBef>
            </a:pPr>
            <a:endParaRPr lang="en-GE" spc="-25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marR="1351280" algn="just">
              <a:lnSpc>
                <a:spcPts val="2130"/>
              </a:lnSpc>
              <a:spcBef>
                <a:spcPts val="195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Flexible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localization</a:t>
            </a:r>
            <a:r>
              <a:rPr lang="en-US" spc="-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capabilities</a:t>
            </a:r>
            <a:r>
              <a:rPr sz="1800" spc="1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-</a:t>
            </a:r>
            <a:r>
              <a:rPr sz="1800" spc="38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support</a:t>
            </a:r>
            <a:r>
              <a:rPr sz="1800" spc="2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of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full</a:t>
            </a:r>
            <a:r>
              <a:rPr sz="1800" spc="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online portal</a:t>
            </a:r>
            <a:r>
              <a:rPr lang="en-US" sz="1800" spc="-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switching</a:t>
            </a:r>
            <a:r>
              <a:rPr sz="1800" spc="2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26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the</a:t>
            </a:r>
            <a:r>
              <a:rPr sz="1800" spc="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available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languages,</a:t>
            </a:r>
            <a:r>
              <a:rPr sz="1800" spc="1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including</a:t>
            </a:r>
            <a:r>
              <a:rPr sz="1800" spc="8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Arabic script</a:t>
            </a:r>
            <a:r>
              <a:rPr lang="en-US" spc="-10" dirty="0"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Chinese</a:t>
            </a:r>
            <a:r>
              <a:rPr sz="1800" spc="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characters</a:t>
            </a:r>
            <a:endParaRPr lang="en-US" sz="1800" spc="-10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marR="1351280" algn="just">
              <a:lnSpc>
                <a:spcPts val="2130"/>
              </a:lnSpc>
              <a:spcBef>
                <a:spcPts val="195"/>
              </a:spcBef>
            </a:pPr>
            <a:endParaRPr sz="1800" dirty="0"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57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High</a:t>
            </a:r>
            <a:r>
              <a:rPr sz="1800" spc="1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speed</a:t>
            </a:r>
            <a:r>
              <a:rPr sz="1800" spc="15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integration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with</a:t>
            </a:r>
            <a:r>
              <a:rPr sz="1800" spc="20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cellular,</a:t>
            </a:r>
            <a:r>
              <a:rPr sz="1800" spc="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50" dirty="0">
                <a:solidFill>
                  <a:srgbClr val="575656"/>
                </a:solidFill>
                <a:latin typeface="Arial MT"/>
                <a:cs typeface="Arial MT"/>
              </a:rPr>
              <a:t>ISP,</a:t>
            </a:r>
            <a:r>
              <a:rPr sz="1800" spc="-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MLM</a:t>
            </a:r>
            <a:r>
              <a:rPr sz="1800" spc="2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providers</a:t>
            </a:r>
            <a:r>
              <a:rPr sz="1800" spc="1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3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banks</a:t>
            </a:r>
            <a:endParaRPr lang="en-US" sz="1800" spc="-10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570"/>
              </a:spcBef>
            </a:pPr>
            <a:endParaRPr sz="1800" dirty="0">
              <a:latin typeface="Arial MT"/>
              <a:cs typeface="Arial MT"/>
            </a:endParaRPr>
          </a:p>
          <a:p>
            <a:pPr marL="12700" marR="668020" algn="just">
              <a:lnSpc>
                <a:spcPts val="2970"/>
              </a:lnSpc>
              <a:spcBef>
                <a:spcPts val="229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Detailed</a:t>
            </a:r>
            <a:r>
              <a:rPr sz="1800" spc="1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accounting</a:t>
            </a:r>
            <a:r>
              <a:rPr sz="1800" spc="1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-</a:t>
            </a:r>
            <a:r>
              <a:rPr sz="1800" spc="3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all</a:t>
            </a:r>
            <a:r>
              <a:rPr sz="1800" spc="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terminals</a:t>
            </a:r>
            <a:r>
              <a:rPr sz="1800" spc="13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actions</a:t>
            </a:r>
            <a:r>
              <a:rPr sz="1800" spc="1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are</a:t>
            </a:r>
            <a:r>
              <a:rPr sz="1800" spc="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logged</a:t>
            </a:r>
            <a:r>
              <a:rPr sz="1800" spc="19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5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lang="en-US" sz="1800" spc="-25" dirty="0">
                <a:solidFill>
                  <a:srgbClr val="575656"/>
                </a:solidFill>
                <a:latin typeface="Arial MT"/>
                <a:cs typeface="Arial MT"/>
              </a:rPr>
              <a:t>.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available</a:t>
            </a:r>
            <a:r>
              <a:rPr sz="1800" spc="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the</a:t>
            </a:r>
            <a:r>
              <a:rPr sz="1800" spc="12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tech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team</a:t>
            </a:r>
            <a:r>
              <a:rPr sz="1800" spc="11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in</a:t>
            </a:r>
            <a:r>
              <a:rPr sz="1800" spc="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</a:t>
            </a:r>
            <a:r>
              <a:rPr sz="1800" spc="-3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monitoring</a:t>
            </a:r>
            <a:r>
              <a:rPr sz="1800" spc="16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subsystem,</a:t>
            </a:r>
            <a:r>
              <a:rPr sz="1800" spc="1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all</a:t>
            </a:r>
            <a:r>
              <a:rPr sz="1800" spc="3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cash</a:t>
            </a:r>
            <a:endParaRPr sz="1800" dirty="0">
              <a:latin typeface="Arial MT"/>
              <a:cs typeface="Arial MT"/>
            </a:endParaRPr>
          </a:p>
          <a:p>
            <a:pPr marL="12700" algn="just">
              <a:lnSpc>
                <a:spcPts val="1930"/>
              </a:lnSpc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collections</a:t>
            </a:r>
            <a:r>
              <a:rPr sz="1800" spc="24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are</a:t>
            </a:r>
            <a:r>
              <a:rPr sz="1800" spc="7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automatically</a:t>
            </a:r>
            <a:r>
              <a:rPr sz="1800" spc="229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reconciled</a:t>
            </a:r>
            <a:r>
              <a:rPr sz="1800" spc="2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with</a:t>
            </a:r>
            <a:r>
              <a:rPr sz="1800" spc="2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payment</a:t>
            </a:r>
            <a:r>
              <a:rPr sz="1800" spc="2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data</a:t>
            </a:r>
            <a:r>
              <a:rPr sz="1800" spc="22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to</a:t>
            </a:r>
            <a:r>
              <a:rPr sz="1800" spc="31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detect</a:t>
            </a:r>
            <a:endParaRPr sz="1800" dirty="0"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10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software</a:t>
            </a:r>
            <a:r>
              <a:rPr sz="1800" spc="13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errors</a:t>
            </a:r>
            <a:r>
              <a:rPr sz="1800" spc="75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14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20" dirty="0">
                <a:solidFill>
                  <a:srgbClr val="575656"/>
                </a:solidFill>
                <a:latin typeface="Arial MT"/>
                <a:cs typeface="Arial MT"/>
              </a:rPr>
              <a:t>fraud</a:t>
            </a:r>
            <a:endParaRPr lang="en-US" sz="1800" spc="-20" dirty="0">
              <a:solidFill>
                <a:srgbClr val="575656"/>
              </a:solidFill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10"/>
              </a:spcBef>
            </a:pPr>
            <a:endParaRPr sz="1800" dirty="0"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  <a:spcBef>
                <a:spcPts val="475"/>
              </a:spcBef>
            </a:pP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Simple</a:t>
            </a:r>
            <a:r>
              <a:rPr sz="1800" spc="13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and</a:t>
            </a:r>
            <a:r>
              <a:rPr sz="1800" spc="14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575656"/>
                </a:solidFill>
                <a:latin typeface="Arial MT"/>
                <a:cs typeface="Arial MT"/>
              </a:rPr>
              <a:t>user-friendly</a:t>
            </a:r>
            <a:r>
              <a:rPr sz="1800" spc="150" dirty="0">
                <a:solidFill>
                  <a:srgbClr val="575656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rgbClr val="575656"/>
                </a:solidFill>
                <a:latin typeface="Arial MT"/>
                <a:cs typeface="Arial MT"/>
              </a:rPr>
              <a:t>interface</a:t>
            </a:r>
            <a:endParaRPr sz="18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</TotalTime>
  <Words>779</Words>
  <Application>Microsoft Macintosh PowerPoint</Application>
  <PresentationFormat>On-screen Show (4:3)</PresentationFormat>
  <Paragraphs>132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Arial MT</vt:lpstr>
      <vt:lpstr>Calibri</vt:lpstr>
      <vt:lpstr>Cambria</vt:lpstr>
      <vt:lpstr>Office Theme</vt:lpstr>
      <vt:lpstr>PowerPoint Presentation</vt:lpstr>
      <vt:lpstr>Our Mission</vt:lpstr>
      <vt:lpstr>What We Offer</vt:lpstr>
      <vt:lpstr>Crypto-Ready Infrastructure</vt:lpstr>
      <vt:lpstr>Epanded Benefits of Our Payment Experience</vt:lpstr>
      <vt:lpstr>Terminal Flow</vt:lpstr>
      <vt:lpstr>One Terminal. Endless Services</vt:lpstr>
      <vt:lpstr>Why Customers Love Us</vt:lpstr>
      <vt:lpstr>ADVANTAGES</vt:lpstr>
      <vt:lpstr>PAYMENTS</vt:lpstr>
      <vt:lpstr>CASH COLLECTIONS</vt:lpstr>
      <vt:lpstr>MONITORING</vt:lpstr>
      <vt:lpstr>KIOSK ADVANTAGES</vt:lpstr>
      <vt:lpstr>KIOSK FEATURES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Processing</dc:title>
  <cp:lastModifiedBy>Serdar ULU</cp:lastModifiedBy>
  <cp:revision>4</cp:revision>
  <dcterms:created xsi:type="dcterms:W3CDTF">2025-11-03T19:27:50Z</dcterms:created>
  <dcterms:modified xsi:type="dcterms:W3CDTF">2025-11-06T23:21:35Z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2017-03-13T00:00:00Z</vt:filetime>
  </property>
  <property fmtid="{D5CDD505-2E9C-101B-9397-08002B2CF9AE}" pid="3" name="Creator">
    <vt:lpwstr>PowerPoint</vt:lpwstr>
  </property>
  <property fmtid="{D5CDD505-2E9C-101B-9397-08002B2CF9AE}" pid="4" name="LastSaved">
    <vt:filetime>2025-11-03T00:00:00Z</vt:filetime>
  </property>
  <property fmtid="{D5CDD505-2E9C-101B-9397-08002B2CF9AE}" pid="5" name="Producer">
    <vt:lpwstr>macOS Version 13.7.8 (Build 22H730) Quartz PDFContext, AppendMode 1.1</vt:lpwstr>
  </property>
</Properties>
</file>